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  <p:sldMasterId id="2147483660" r:id="rId4"/>
  </p:sldMasterIdLst>
  <p:notesMasterIdLst>
    <p:notesMasterId r:id="rId6"/>
  </p:notesMasterIdLst>
  <p:handoutMasterIdLst>
    <p:handoutMasterId r:id="rId29"/>
  </p:handoutMasterIdLst>
  <p:sldIdLst>
    <p:sldId id="362" r:id="rId5"/>
    <p:sldId id="363" r:id="rId7"/>
    <p:sldId id="369" r:id="rId8"/>
    <p:sldId id="392" r:id="rId9"/>
    <p:sldId id="391" r:id="rId10"/>
    <p:sldId id="399" r:id="rId11"/>
    <p:sldId id="393" r:id="rId12"/>
    <p:sldId id="419" r:id="rId13"/>
    <p:sldId id="420" r:id="rId14"/>
    <p:sldId id="421" r:id="rId15"/>
    <p:sldId id="422" r:id="rId16"/>
    <p:sldId id="423" r:id="rId17"/>
    <p:sldId id="401" r:id="rId18"/>
    <p:sldId id="408" r:id="rId19"/>
    <p:sldId id="425" r:id="rId20"/>
    <p:sldId id="426" r:id="rId21"/>
    <p:sldId id="427" r:id="rId22"/>
    <p:sldId id="405" r:id="rId23"/>
    <p:sldId id="424" r:id="rId24"/>
    <p:sldId id="407" r:id="rId25"/>
    <p:sldId id="428" r:id="rId26"/>
    <p:sldId id="430" r:id="rId27"/>
    <p:sldId id="403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 Ying" initials="W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F58"/>
    <a:srgbClr val="01527F"/>
    <a:srgbClr val="011C27"/>
    <a:srgbClr val="FCF7DA"/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 autoAdjust="0"/>
    <p:restoredTop sz="96271"/>
  </p:normalViewPr>
  <p:slideViewPr>
    <p:cSldViewPr snapToGrid="0" snapToObjects="1" showGuides="1">
      <p:cViewPr varScale="1">
        <p:scale>
          <a:sx n="84" d="100"/>
          <a:sy n="84" d="100"/>
        </p:scale>
        <p:origin x="100" y="680"/>
      </p:cViewPr>
      <p:guideLst>
        <p:guide orient="horz" pos="2160"/>
        <p:guide pos="3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4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5T21:59:04.854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44373" y="147940"/>
            <a:ext cx="283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请在此输入标题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GIF"/><Relationship Id="rId8" Type="http://schemas.openxmlformats.org/officeDocument/2006/relationships/image" Target="../media/image22.GIF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49115" y="4063365"/>
            <a:ext cx="3543300" cy="16503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00" y="2360295"/>
            <a:ext cx="8684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智能轮椅辅助控制</a:t>
            </a: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软件设计说明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5645" y="4088130"/>
            <a:ext cx="3190875" cy="162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第</a:t>
            </a:r>
            <a:r>
              <a:rPr kumimoji="1"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组</a:t>
            </a:r>
            <a:endParaRPr kumimoji="1"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应卓航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陈浩宇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张飘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董鹄铭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龚照徽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75235" y="3314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16345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总调度单元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会根据用户界面发送过来的服务请求，启动对应的服务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控制器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主要根据调度单元分配的任务向不同的输出单元发送子任务参数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传感器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模块负责处理不同输入单元发送的信号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地图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模块用于向调度器返回地图数据或者保存前端传来的地图数据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功能层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786475"/>
            <a:ext cx="4850131" cy="4824095"/>
            <a:chOff x="1148581" y="3310065"/>
            <a:chExt cx="3352787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3352787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在硬件层，不同的功能单元与硬件层紧密结合，负责控制硬件完成最基本的任务，如控制舵机、跟踪用户、检测头部微动信息等。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硬件层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21170" y="276225"/>
            <a:ext cx="5082540" cy="4320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621915" y="6328410"/>
            <a:ext cx="184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硬件整体架构图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" y="2861945"/>
            <a:ext cx="6679565" cy="3454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Interface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87" y="354730"/>
            <a:ext cx="252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造字工房悦黑体验版纤细体 (正文)"/>
                <a:ea typeface="微软雅黑" panose="020B0503020204020204" pitchFamily="34" charset="-122"/>
              </a:rPr>
              <a:t>应用界面</a:t>
            </a:r>
            <a:endParaRPr lang="zh-CN" altLang="en-US" sz="3600" b="1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440828" y="1001061"/>
            <a:ext cx="5076825" cy="4275840"/>
            <a:chOff x="1970" y="5290"/>
            <a:chExt cx="7994" cy="6847"/>
          </a:xfrm>
        </p:grpSpPr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5290"/>
              <a:ext cx="3935" cy="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" y="5300"/>
              <a:ext cx="3949" cy="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5795438" y="416286"/>
            <a:ext cx="32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造字工房悦黑体验版纤细体 (正文)"/>
                <a:ea typeface="微软雅黑" panose="020B0503020204020204" pitchFamily="34" charset="-122"/>
              </a:rPr>
              <a:t>接口设计</a:t>
            </a:r>
            <a:endParaRPr lang="zh-CN" altLang="en-US" sz="3600" b="1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311" y="5443442"/>
            <a:ext cx="5076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主要界面分为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自主控制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远程操作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两个部分，自主控制则无需下一个界面，远程操控通过控制方向操作轮椅运动，通过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建图模式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进行地图构建和保存，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导航模式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进行导航控制电动轮椅。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8" y="1207397"/>
            <a:ext cx="6272441" cy="35966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6656" y="5136427"/>
            <a:ext cx="5076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接口设计一共分为</a:t>
            </a:r>
            <a:r>
              <a:rPr lang="en-US" altLang="zh-CN" dirty="0">
                <a:latin typeface="造字工房悦黑体验版纤细体 (正文)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个部分，分别为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环境感知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部分、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头部微动检测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机械控制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头部姿态检测模块与轮椅辅助控制模块通过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蓝牙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连接，环境感知模块与轮椅辅助控制模块之间通过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树莓派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连接。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55" y="1531035"/>
            <a:ext cx="1179548" cy="959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5482" t="11877" r="12141" b="9482"/>
          <a:stretch>
            <a:fillRect/>
          </a:stretch>
        </p:blipFill>
        <p:spPr>
          <a:xfrm>
            <a:off x="1859189" y="1503557"/>
            <a:ext cx="924938" cy="1004970"/>
          </a:xfrm>
          <a:prstGeom prst="rect">
            <a:avLst/>
          </a:prstGeom>
        </p:spPr>
      </p:pic>
      <p:pic>
        <p:nvPicPr>
          <p:cNvPr id="10" name="Picture 2" descr="image-20220608182923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127" y="1531035"/>
            <a:ext cx="752189" cy="9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b="9571"/>
          <a:stretch>
            <a:fillRect/>
          </a:stretch>
        </p:blipFill>
        <p:spPr>
          <a:xfrm>
            <a:off x="170227" y="2536005"/>
            <a:ext cx="4256689" cy="2637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5708" y="5466695"/>
            <a:ext cx="3771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激光雷达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模块、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摄像头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模块和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惯性测量单元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模块之间相互传递数据，共同实现对外部环境的感知。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0604" y="1503557"/>
            <a:ext cx="3104482" cy="3718865"/>
            <a:chOff x="4660604" y="1503557"/>
            <a:chExt cx="3104482" cy="3718865"/>
          </a:xfrm>
        </p:grpSpPr>
        <p:pic>
          <p:nvPicPr>
            <p:cNvPr id="14" name="Picture 4" descr="Accelerometer based Wireless 3D Air Mouse | Full DIY Projec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4" t="9991" r="784" b="15357"/>
            <a:stretch>
              <a:fillRect/>
            </a:stretch>
          </p:blipFill>
          <p:spPr bwMode="auto">
            <a:xfrm>
              <a:off x="4660605" y="1503557"/>
              <a:ext cx="3104481" cy="169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604" y="3202570"/>
              <a:ext cx="3104481" cy="2019852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4613175" y="5319117"/>
            <a:ext cx="32887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 err="1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arduino</a:t>
            </a:r>
            <a:r>
              <a:rPr lang="en-US" altLang="zh-CN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 pro mini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控制</a:t>
            </a:r>
            <a:r>
              <a:rPr lang="en-US" altLang="zh-CN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MPU6050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陀螺仪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获取头部姿态数据，并使用卡尔曼滤波方法获得准确的欧拉角。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/>
          <a:srcRect l="-155" r="973"/>
          <a:stretch>
            <a:fillRect/>
          </a:stretch>
        </p:blipFill>
        <p:spPr>
          <a:xfrm>
            <a:off x="8738416" y="1364650"/>
            <a:ext cx="2924936" cy="20610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/>
          <a:srcRect l="30945" r="10409"/>
          <a:stretch>
            <a:fillRect/>
          </a:stretch>
        </p:blipFill>
        <p:spPr>
          <a:xfrm>
            <a:off x="10143808" y="3324511"/>
            <a:ext cx="1766251" cy="16946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/>
          <a:srcRect l="35690" r="10473"/>
          <a:stretch>
            <a:fillRect/>
          </a:stretch>
        </p:blipFill>
        <p:spPr>
          <a:xfrm>
            <a:off x="8513002" y="3324511"/>
            <a:ext cx="1621442" cy="169467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02428" y="5311244"/>
            <a:ext cx="3094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巧妙将轮椅控制器摇杆的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类球面运动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解耦为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二自由度的无级运动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，大大提高了控制的可靠性。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  <a:p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6555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环境感知部分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02428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机械控制部分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13175" y="683773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头部微动检测部分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详细设计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Detailed</a:t>
            </a: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数据采集与处理模块从激光雷达和摄像头两台设备接收数据，分别负责发射激光雷达探测地形和获取周围图像。两台设备采集环境信息，采集得到数据将传递给微型计算机树莓派用于建图，导航，避障等功能。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数据采集与处理模块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ros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配套算法规划路径，并负责向向轮椅控制系统发出指令，控制轮椅在规划路径中移动。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运动与规划模块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基于地图信息和实时捕获的环境信息，在轮椅运动过程中可以实时检测运行，利用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openmv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内置库实现避障，并不断向轮椅控制系统发出调整指令。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障碍检测与识别模块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arduino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平台获得头部姿态数据，基于我们的算法向轮椅辅助控制模块发送相应的控制指令，请求轮椅做出对应响应。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头部姿态检测模块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746973"/>
              <a:chOff x="7483989" y="3314482"/>
              <a:chExt cx="3941252" cy="74697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整合和处理接收到的轮椅控制指令，通过本模块向轮椅的硬件设备发出请求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轮椅辅助控制模块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264038"/>
              <a:chOff x="7483989" y="3314482"/>
              <a:chExt cx="3941252" cy="1264038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84600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Android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建立一个手机移动客户端的远程控制软件，客户端实现用户远程操纵轮椅运动，可以通过一个方向盘的界面模拟摇杆。用户可以选择进入建图模式或者导航模式，用以控制环境信息的数据流向以及轮椅控制模式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客户端远程控制模块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运行与开发环境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3768" y="3654804"/>
            <a:ext cx="619298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Runtime and Development Environment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05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52778" y="3720356"/>
            <a:ext cx="4171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相关操作环境（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MicroPython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等）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2778" y="4069386"/>
            <a:ext cx="6870622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在实际运行时实现与摄像头的通信，接受来自摄像头的图像信号，以便进行进一步处理，运用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内置库帮助实时识别障碍物，辅助实现项目的避障功能。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19985" y="3679939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运行环境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2778" y="18016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硬件环境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计划使用树莓派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Raspberry Pi 4B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，负责整套系统的控制与运算，并使用激光雷达（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RPLIDAR S1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）、摄像头（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OpenMV4 H7 R2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）探测环境信息，使用舵机构建一操纵装置。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3074" name="Picture 2" descr="Raspberry Pi 4 参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4" y="1896297"/>
            <a:ext cx="1944585" cy="11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399962" y="2880046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14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OpenMV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5408">
            <a:off x="642637" y="3543158"/>
            <a:ext cx="1113226" cy="14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399962" y="4643481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3521249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56822" y="2161376"/>
            <a:ext cx="1941836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-1199204" y="5818701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7213" y="1140741"/>
            <a:ext cx="1941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  <a:endParaRPr kumimoji="1"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0111" y="2182158"/>
            <a:ext cx="1816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-1668544" y="4484000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049234" y="5642055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36160" y="2695070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接口设计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运行与开发环境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25379" y="2695069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体系结构设计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详细设计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Gitlab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过程管理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237787" y="-5787377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089391" y="221629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912745" y="988993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开发环境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2778" y="1801658"/>
            <a:ext cx="1246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Solidworks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用于完成轮椅操纵装置以及头戴式指令发送装置的物理建模工作，便于按规格制造实物以及对于两种装置的进一步改进。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52778" y="4031033"/>
            <a:ext cx="3186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 + Gazebo +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52778" y="4318304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在虚拟机内部署，共同组成本项目的开发环境，并应用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在实际设备完全就位前使用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Gazebo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进行部分仿真工作。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9985" y="3990616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41" name="直线连接符 24"/>
          <p:cNvCxnSpPr/>
          <p:nvPr/>
        </p:nvCxnSpPr>
        <p:spPr>
          <a:xfrm>
            <a:off x="8014344" y="3826187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" y="3813791"/>
            <a:ext cx="1637627" cy="119982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88545" y="4864059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-155" r="973"/>
          <a:stretch>
            <a:fillRect/>
          </a:stretch>
        </p:blipFill>
        <p:spPr>
          <a:xfrm>
            <a:off x="535139" y="1663370"/>
            <a:ext cx="1691865" cy="119214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13084" y="2608297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221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Gitlab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造字工房悦黑体验版纤细体"/>
                <a:cs typeface="+mn-ea"/>
                <a:sym typeface="+mn-lt"/>
              </a:rPr>
              <a:t>过程管理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80535" y="3717925"/>
            <a:ext cx="6193155" cy="869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Gitlab Process Manage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</a:t>
            </a:r>
            <a:r>
              <a:rPr kumimoji="1" lang="en-US" altLang="zh-CN" sz="60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6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8365" y="452081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r="57813"/>
          <a:stretch>
            <a:fillRect/>
          </a:stretch>
        </p:blipFill>
        <p:spPr>
          <a:xfrm>
            <a:off x="0" y="1085118"/>
            <a:ext cx="5143500" cy="18802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" y="3590360"/>
            <a:ext cx="5052804" cy="28918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44" y="895512"/>
            <a:ext cx="4215497" cy="22613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3525" y="2993383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文档撰写记录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6044" y="392543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里程碑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r="62125"/>
          <a:stretch>
            <a:fillRect/>
          </a:stretch>
        </p:blipFill>
        <p:spPr>
          <a:xfrm>
            <a:off x="6386044" y="3772903"/>
            <a:ext cx="3769293" cy="262398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86044" y="3134900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仓库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05840" y="4161938"/>
            <a:ext cx="3543300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cs typeface="+mn-ea"/>
                <a:sym typeface="+mn-lt"/>
              </a:rPr>
              <a:t>谢谢观看！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4665" y="2669123"/>
            <a:ext cx="458564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END</a:t>
            </a:r>
            <a:endParaRPr kumimoji="1" lang="en-US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43443" y="271576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88535" y="277232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07906" y="1922493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01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7906" y="3881774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02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93679" y="2139738"/>
            <a:ext cx="3415673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我国高位截瘫残疾人群数量超过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万，这一人群无法使用传统的使用操纵杆控制的电动轮椅，给其生活与出行带来了很大不便，需要一个轮椅辅助操控的替代方案。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3680" y="184243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高位瘫痪残疾人群的需要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93680" y="4262889"/>
            <a:ext cx="341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基于肌电接口、语音识别、人脸识别、表情识别等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操控方式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的智能轮椅层出不穷，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但是大多需要对轮椅进行重新设计，成本较高，对普通消费者不够友好，需要一种更为普及与廉价的解决方案。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93680" y="382363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轮椅辅助操控方面的研究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71980" y="816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60" y="1638300"/>
            <a:ext cx="4396846" cy="41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93949" y="854661"/>
            <a:ext cx="5132387" cy="1704974"/>
            <a:chOff x="874713" y="1943101"/>
            <a:chExt cx="5132387" cy="1704974"/>
          </a:xfrm>
        </p:grpSpPr>
        <p:grpSp>
          <p:nvGrpSpPr>
            <p:cNvPr id="14" name="组合 1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使用头戴式控制器，使得残疾人士可用头部控制电动轮椅的运动。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辅助操控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593951" y="4759750"/>
            <a:ext cx="5132387" cy="1704974"/>
            <a:chOff x="874713" y="3922713"/>
            <a:chExt cx="5132387" cy="1704974"/>
          </a:xfrm>
        </p:grpSpPr>
        <p:grpSp>
          <p:nvGrpSpPr>
            <p:cNvPr id="32" name="组合 3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在探测到障碍物且有碰撞风险时进行避障，防止误操作等因素为轮椅使用带来的安全风险。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智能避障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593950" y="2721138"/>
            <a:ext cx="5132387" cy="1704974"/>
            <a:chOff x="6184901" y="1943101"/>
            <a:chExt cx="5132387" cy="1704974"/>
          </a:xfrm>
        </p:grpSpPr>
        <p:grpSp>
          <p:nvGrpSpPr>
            <p:cNvPr id="39" name="组合 38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具有第二种控制方式，家属可通过手机客户端与轮椅连接，操控轮椅运动。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远程控制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71980" y="816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项目主要功能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" y="1756410"/>
            <a:ext cx="6478905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034401" y="1185309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环境数据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34401" y="162754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激光雷达采集的反馈信息，摄像头所采集的图像信号，用于进一步处理生成障碍物信息。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34401" y="2365221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指令数据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34401" y="2807461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来自头部控制器加速度计测量的相关姿态信息；来自手机客户端的直接指令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3418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12384" y="8098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3" y="1394659"/>
            <a:ext cx="5600561" cy="462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34401" y="3648819"/>
            <a:ext cx="156341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障碍物数据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4401" y="409105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根据环境数据推测生成，包含障碍物的位置、距离、相对速度等信息，用于决定是否避障。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4401" y="4929428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操作数据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4401" y="5371668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向操作装置发送的最终控制指令；以及操作装置的相关信息反馈。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" grpId="0"/>
      <p:bldP spid="6" grpId="0" animBg="1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ckShape"/>
          <p:cNvSpPr/>
          <p:nvPr/>
        </p:nvSpPr>
        <p:spPr>
          <a:xfrm>
            <a:off x="27385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ValueShape"/>
          <p:cNvSpPr/>
          <p:nvPr/>
        </p:nvSpPr>
        <p:spPr>
          <a:xfrm>
            <a:off x="2700105" y="1538199"/>
            <a:ext cx="1909294" cy="1909294"/>
          </a:xfrm>
          <a:prstGeom prst="pie">
            <a:avLst>
              <a:gd name="adj1" fmla="val 16200000"/>
              <a:gd name="adj2" fmla="val 161944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ValueBack"/>
          <p:cNvSpPr/>
          <p:nvPr/>
        </p:nvSpPr>
        <p:spPr>
          <a:xfrm>
            <a:off x="30399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3" name="LineShape"/>
          <p:cNvCxnSpPr/>
          <p:nvPr/>
        </p:nvCxnSpPr>
        <p:spPr>
          <a:xfrm flipH="1">
            <a:off x="28189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" name="BackShape"/>
          <p:cNvSpPr/>
          <p:nvPr/>
        </p:nvSpPr>
        <p:spPr>
          <a:xfrm>
            <a:off x="519598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ValueShape"/>
          <p:cNvSpPr/>
          <p:nvPr/>
        </p:nvSpPr>
        <p:spPr>
          <a:xfrm>
            <a:off x="5157555" y="1538199"/>
            <a:ext cx="1909294" cy="1909294"/>
          </a:xfrm>
          <a:prstGeom prst="pie">
            <a:avLst>
              <a:gd name="adj1" fmla="val 16200000"/>
              <a:gd name="adj2" fmla="val 1619857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6" name="ValueBack"/>
          <p:cNvSpPr/>
          <p:nvPr/>
        </p:nvSpPr>
        <p:spPr>
          <a:xfrm>
            <a:off x="549736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7" name="LineShape"/>
          <p:cNvCxnSpPr/>
          <p:nvPr/>
        </p:nvCxnSpPr>
        <p:spPr>
          <a:xfrm flipH="1">
            <a:off x="527642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" name="BackShape"/>
          <p:cNvSpPr/>
          <p:nvPr/>
        </p:nvSpPr>
        <p:spPr>
          <a:xfrm>
            <a:off x="76534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ValueShape"/>
          <p:cNvSpPr/>
          <p:nvPr/>
        </p:nvSpPr>
        <p:spPr>
          <a:xfrm>
            <a:off x="7615005" y="1538199"/>
            <a:ext cx="1909294" cy="1909294"/>
          </a:xfrm>
          <a:prstGeom prst="pie">
            <a:avLst>
              <a:gd name="adj1" fmla="val 16200000"/>
              <a:gd name="adj2" fmla="val 1617804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ValueBack"/>
          <p:cNvSpPr/>
          <p:nvPr/>
        </p:nvSpPr>
        <p:spPr>
          <a:xfrm>
            <a:off x="79548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1" name="LineShape"/>
          <p:cNvCxnSpPr/>
          <p:nvPr/>
        </p:nvCxnSpPr>
        <p:spPr>
          <a:xfrm flipH="1">
            <a:off x="77338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6" name="组合 35"/>
          <p:cNvGrpSpPr/>
          <p:nvPr/>
        </p:nvGrpSpPr>
        <p:grpSpPr>
          <a:xfrm>
            <a:off x="2700099" y="3819236"/>
            <a:ext cx="1909300" cy="2379952"/>
            <a:chOff x="1918240" y="2349127"/>
            <a:chExt cx="1909300" cy="2379952"/>
          </a:xfrm>
        </p:grpSpPr>
        <p:sp>
          <p:nvSpPr>
            <p:cNvPr id="37" name="文本框 36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安全性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flipH="1">
              <a:off x="1918240" y="2686404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使用自动避障装置防止误操作以及系统故障带来的潜在安全风险；控制头戴装置的操控灵敏度在一个合适的范围之内。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35498" y="3819236"/>
            <a:ext cx="1909300" cy="2076430"/>
            <a:chOff x="1925382" y="2349127"/>
            <a:chExt cx="1909300" cy="2076430"/>
          </a:xfrm>
        </p:grpSpPr>
        <p:sp>
          <p:nvSpPr>
            <p:cNvPr id="40" name="文本框 39"/>
            <p:cNvSpPr txBox="1"/>
            <p:nvPr/>
          </p:nvSpPr>
          <p:spPr>
            <a:xfrm>
              <a:off x="2037113" y="2349127"/>
              <a:ext cx="1671556" cy="409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普及性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25382" y="2714639"/>
              <a:ext cx="1909300" cy="17109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构建的改造方案应易于适应市面上的常见电动轮椅，并且成本应该控制在一定范畴之内。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56613" y="3819236"/>
            <a:ext cx="1909300" cy="2391527"/>
            <a:chOff x="1918240" y="2349127"/>
            <a:chExt cx="1909300" cy="2391527"/>
          </a:xfrm>
        </p:grpSpPr>
        <p:sp>
          <p:nvSpPr>
            <p:cNvPr id="61" name="文本框 60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性能要求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918240" y="2697979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为了及时执行用户指令以及避障指令，系统的响应速度不能过慢；为了满足用户的出行需求，装置应保持一定的续航能力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1144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43544" y="1995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5098" y="816409"/>
            <a:ext cx="2300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非功能需求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形 8" descr="警告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92821" y="1992684"/>
            <a:ext cx="914400" cy="914400"/>
          </a:xfrm>
          <a:prstGeom prst="rect">
            <a:avLst/>
          </a:prstGeom>
        </p:spPr>
      </p:pic>
      <p:pic>
        <p:nvPicPr>
          <p:cNvPr id="11" name="图形 10" descr="条形图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424" y="2043797"/>
            <a:ext cx="914400" cy="914400"/>
          </a:xfrm>
          <a:prstGeom prst="rect">
            <a:avLst/>
          </a:prstGeom>
        </p:spPr>
      </p:pic>
      <p:pic>
        <p:nvPicPr>
          <p:cNvPr id="13" name="图形 12" descr="地球仪: 美洲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0271" y="204379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体系结构设计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Architecture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47460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用户通过用户界面（前端）与系统进行交互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通过控制模式对轮椅进行操作，指令或者头部运动控制轮椅的前后左右运动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建图模式，将建好的图存储到后端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服务层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PRING_PRESENTATION_TITLE" val="PowerPoint 演示文稿"/>
  <p:tag name="ISPRING_FIRST_PUBLISH" val="1"/>
  <p:tag name="KSO_WPP_MARK_KEY" val="e0b31fbc-dd69-4fa4-9e08-ff364e41fd26"/>
  <p:tag name="COMMONDATA" val="eyJoZGlkIjoiNTdmZTMzOWVjNGJmMDlhMjFlOGQ0OTFiZmZjM2JmNTk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</a:spPr>
      <a:bodyPr anchor="ctr"/>
      <a:lstStyle>
        <a:defPPr algn="ctr">
          <a:defRPr dirty="0">
            <a:cs typeface="+mn-ea"/>
            <a:sym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2368</Words>
  <Application>WPS 演示</Application>
  <PresentationFormat>宽屏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Arial</vt:lpstr>
      <vt:lpstr>思源黑体</vt:lpstr>
      <vt:lpstr>微软雅黑</vt:lpstr>
      <vt:lpstr>造字工房悦黑体验版纤细体</vt:lpstr>
      <vt:lpstr>黑体</vt:lpstr>
      <vt:lpstr>Arial Unicode MS</vt:lpstr>
      <vt:lpstr>等线</vt:lpstr>
      <vt:lpstr>造字工房悦黑体验版纤细体 (正文)</vt:lpstr>
      <vt:lpstr>造字工房悦黑体验版纤细体</vt:lpstr>
      <vt:lpstr>Times New Roman</vt:lpstr>
      <vt:lpstr>造字工房悦黑体验版纤细体</vt:lpstr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陈浩宇</cp:lastModifiedBy>
  <cp:revision>62</cp:revision>
  <dcterms:created xsi:type="dcterms:W3CDTF">2018-06-17T04:53:00Z</dcterms:created>
  <dcterms:modified xsi:type="dcterms:W3CDTF">2024-04-26T06:55:00Z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DC1139D8EC0C4FDEABA2DBB49A713C4D_12</vt:lpwstr>
  </property>
  <property fmtid="{D5CDD505-2E9C-101B-9397-08002B2CF9AE}" pid="3" name="KSOProductBuildVer">
    <vt:lpwstr>2052-12.1.0.15374</vt:lpwstr>
  </property>
</Properties>
</file>